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5"/>
  </p:notesMasterIdLst>
  <p:handoutMasterIdLst>
    <p:handoutMasterId r:id="rId36"/>
  </p:handoutMasterIdLst>
  <p:sldIdLst>
    <p:sldId id="2076138237" r:id="rId2"/>
    <p:sldId id="2147469882" r:id="rId3"/>
    <p:sldId id="2051" r:id="rId4"/>
    <p:sldId id="2076138243" r:id="rId5"/>
    <p:sldId id="2076138251" r:id="rId6"/>
    <p:sldId id="2076138254" r:id="rId7"/>
    <p:sldId id="2076138256" r:id="rId8"/>
    <p:sldId id="2147469879" r:id="rId9"/>
    <p:sldId id="2076138255" r:id="rId10"/>
    <p:sldId id="2076138252" r:id="rId11"/>
    <p:sldId id="2147469877" r:id="rId12"/>
    <p:sldId id="2076138258" r:id="rId13"/>
    <p:sldId id="2147469880" r:id="rId14"/>
    <p:sldId id="2076138257" r:id="rId15"/>
    <p:sldId id="2147469871" r:id="rId16"/>
    <p:sldId id="2147469866" r:id="rId17"/>
    <p:sldId id="2147469872" r:id="rId18"/>
    <p:sldId id="2147469874" r:id="rId19"/>
    <p:sldId id="2147468696" r:id="rId20"/>
    <p:sldId id="2147468699" r:id="rId21"/>
    <p:sldId id="2147468706" r:id="rId22"/>
    <p:sldId id="2147468700" r:id="rId23"/>
    <p:sldId id="2147468708" r:id="rId24"/>
    <p:sldId id="2147468701" r:id="rId25"/>
    <p:sldId id="2147468702" r:id="rId26"/>
    <p:sldId id="2147468703" r:id="rId27"/>
    <p:sldId id="2147469881" r:id="rId28"/>
    <p:sldId id="2147468707" r:id="rId29"/>
    <p:sldId id="2147469865" r:id="rId30"/>
    <p:sldId id="2147469864" r:id="rId31"/>
    <p:sldId id="2147469878" r:id="rId32"/>
    <p:sldId id="2147469863" r:id="rId33"/>
    <p:sldId id="207613823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78"/>
    <a:srgbClr val="50E6FF"/>
    <a:srgbClr val="D83B01"/>
    <a:srgbClr val="323F60"/>
    <a:srgbClr val="EAE4DC"/>
    <a:srgbClr val="E6E6E6"/>
    <a:srgbClr val="D59DFF"/>
    <a:srgbClr val="770180"/>
    <a:srgbClr val="FF9349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C750A-130A-49C4-8348-07EB35644917}" v="275" dt="2021-11-19T17:53:50.5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109" d="100"/>
          <a:sy n="109" d="100"/>
        </p:scale>
        <p:origin x="84" y="39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Power Apps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D5C0DBC-866E-4C8D-93E4-6EB387438601}">
      <dgm:prSet/>
      <dgm:spPr/>
      <dgm:t>
        <a:bodyPr/>
        <a:lstStyle/>
        <a:p>
          <a:r>
            <a:rPr lang="en-US"/>
            <a:t>Real-time</a:t>
          </a:r>
        </a:p>
      </dgm:t>
    </dgm:pt>
    <dgm:pt modelId="{83314EC5-0895-4EC6-97DA-D084DD6F7352}" type="parTrans" cxnId="{B97EE7B5-4EB0-4AAF-B560-02852B7E7421}">
      <dgm:prSet/>
      <dgm:spPr/>
      <dgm:t>
        <a:bodyPr/>
        <a:lstStyle/>
        <a:p>
          <a:endParaRPr lang="en-US"/>
        </a:p>
      </dgm:t>
    </dgm:pt>
    <dgm:pt modelId="{5B256B39-4E64-4A68-849F-B755697557F2}" type="sibTrans" cxnId="{B97EE7B5-4EB0-4AAF-B560-02852B7E7421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Data Lake + Azure Synapse Analytics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2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963BE68C-1B06-4F86-B3E8-E139254C215C}" type="presOf" srcId="{7D5C0DBC-866E-4C8D-93E4-6EB387438601}" destId="{48672B13-CAD5-4450-B70F-139416E8DF9E}" srcOrd="0" destOrd="1" presId="urn:microsoft.com/office/officeart/2005/8/layout/list1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B97EE7B5-4EB0-4AAF-B560-02852B7E7421}" srcId="{A4CDAC3F-B806-4127-A611-D5583FC1F128}" destId="{7D5C0DBC-866E-4C8D-93E4-6EB387438601}" srcOrd="1" destOrd="0" parTransId="{83314EC5-0895-4EC6-97DA-D084DD6F7352}" sibTransId="{5B256B39-4E64-4A68-849F-B755697557F2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/>
            <a:t>DirectQuery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/>
            <a:t>80-MB maximum size limit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dirty="0"/>
            <a:t>Import Mode Support</a:t>
          </a:r>
        </a:p>
      </dgm:t>
    </dgm:pt>
    <dgm:pt modelId="{64CE1113-42E6-4FE8-99E2-5DD1671539E3}" type="parTrans" cxnId="{F35F9F85-06B8-495B-8768-2D5BD8CE53EB}">
      <dgm:prSet/>
      <dgm:spPr/>
    </dgm:pt>
    <dgm:pt modelId="{5D362F0F-8BCD-4743-A19A-09195BDCCB36}" type="sibTrans" cxnId="{F35F9F85-06B8-495B-8768-2D5BD8CE53EB}">
      <dgm:prSet/>
      <dgm:spPr/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</dgm:pt>
    <dgm:pt modelId="{2C8BA349-8A87-4F66-B0F8-7F12C0079BD0}" type="sibTrans" cxnId="{12AA3691-5760-4AD5-8384-A18912664BD0}">
      <dgm:prSet/>
      <dgm:spPr/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</dgm:pt>
    <dgm:pt modelId="{C3860CE8-0739-4B8A-A208-8DC77FF1741B}" type="sibTrans" cxnId="{0D20F61A-7A5D-4D5E-B104-2466B4244503}">
      <dgm:prSet/>
      <dgm:spPr/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queries support.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Data flows from Dataverse to the data lake in near-real time, but there is some lag as compared to the Direct Query approach.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FFDC8208-545F-4E44-90BA-25FBDF0D8E09}">
      <dgm:prSet/>
      <dgm:spPr/>
      <dgm:t>
        <a:bodyPr/>
        <a:lstStyle/>
        <a:p>
          <a:r>
            <a:rPr lang="en-US" dirty="0"/>
            <a:t>Also supports Spark and SQL Pools</a:t>
          </a:r>
        </a:p>
      </dgm:t>
    </dgm:pt>
    <dgm:pt modelId="{A66A29A8-B9B5-4787-82B1-5ABD458A1AB2}" type="parTrans" cxnId="{D866E2C9-61DA-4C9B-BA1F-6AC6ABE01F9C}">
      <dgm:prSet/>
      <dgm:spPr/>
      <dgm:t>
        <a:bodyPr/>
        <a:lstStyle/>
        <a:p>
          <a:endParaRPr lang="en-US"/>
        </a:p>
      </dgm:t>
    </dgm:pt>
    <dgm:pt modelId="{0F463ACA-EA6D-4A0B-BB87-F1626ACC6CAD}" type="sibTrans" cxnId="{D866E2C9-61DA-4C9B-BA1F-6AC6ABE01F9C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1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F7882C3E-A0F4-4ADF-9B0C-0D475503BF34}" srcId="{223F5D2F-B310-4798-9356-AA2FFE4460B0}" destId="{0BA8BC8E-27BC-47EB-BC6C-278F78F09D6A}" srcOrd="2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6B620D74-626D-4539-9DAE-B3A83DC63736}" type="presOf" srcId="{FFDC8208-545F-4E44-90BA-25FBDF0D8E09}" destId="{B244E81D-1275-40AB-A643-E0419FE4CDF0}" srcOrd="0" destOrd="5" presId="urn:microsoft.com/office/officeart/2005/8/layout/hList1"/>
    <dgm:cxn modelId="{4D0F8074-B9F2-42FB-A473-12F185DC02F9}" srcId="{223F5D2F-B310-4798-9356-AA2FFE4460B0}" destId="{AF2856C2-C6DC-443F-9D20-980E028929A3}" srcOrd="1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D866E2C9-61DA-4C9B-BA1F-6AC6ABE01F9C}" srcId="{02135463-A3B7-47E0-AD45-6F18848018D0}" destId="{FFDC8208-545F-4E44-90BA-25FBDF0D8E09}" srcOrd="5" destOrd="0" parTransId="{A66A29A8-B9B5-4787-82B1-5ABD458A1AB2}" sibTransId="{0F463ACA-EA6D-4A0B-BB87-F1626ACC6CAD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2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Power Apps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58028"/>
          <a:ext cx="105156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Best for targeted datasets</a:t>
          </a:r>
        </a:p>
      </dsp:txBody>
      <dsp:txXfrm>
        <a:off x="0" y="358028"/>
        <a:ext cx="10515600" cy="1360800"/>
      </dsp:txXfrm>
    </dsp:sp>
    <dsp:sp modelId="{FD2B0668-7B51-4673-B7F9-24386A9B7757}">
      <dsp:nvSpPr>
        <dsp:cNvPr id="0" name=""/>
        <dsp:cNvSpPr/>
      </dsp:nvSpPr>
      <dsp:spPr>
        <a:xfrm>
          <a:off x="525780" y="9234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DirectQuery</a:t>
          </a:r>
        </a:p>
      </dsp:txBody>
      <dsp:txXfrm>
        <a:off x="551719" y="118287"/>
        <a:ext cx="7309042" cy="479482"/>
      </dsp:txXfrm>
    </dsp:sp>
    <dsp:sp modelId="{75A242C3-5E9E-44C1-B987-BD8143272D60}">
      <dsp:nvSpPr>
        <dsp:cNvPr id="0" name=""/>
        <dsp:cNvSpPr/>
      </dsp:nvSpPr>
      <dsp:spPr>
        <a:xfrm>
          <a:off x="0" y="2081709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 refreshes of medium-sized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Faster rendering of reports</a:t>
          </a:r>
        </a:p>
      </dsp:txBody>
      <dsp:txXfrm>
        <a:off x="0" y="2081709"/>
        <a:ext cx="10515600" cy="1048950"/>
      </dsp:txXfrm>
    </dsp:sp>
    <dsp:sp modelId="{8E5BE7CD-DB44-4EDA-8CFE-BED878330F05}">
      <dsp:nvSpPr>
        <dsp:cNvPr id="0" name=""/>
        <dsp:cNvSpPr/>
      </dsp:nvSpPr>
      <dsp:spPr>
        <a:xfrm>
          <a:off x="525780" y="181602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Import Mode</a:t>
          </a:r>
        </a:p>
      </dsp:txBody>
      <dsp:txXfrm>
        <a:off x="551719" y="1841968"/>
        <a:ext cx="7309042" cy="479482"/>
      </dsp:txXfrm>
    </dsp:sp>
    <dsp:sp modelId="{0CBEE028-BB21-45C4-A174-3FEB36FE1A7F}">
      <dsp:nvSpPr>
        <dsp:cNvPr id="0" name=""/>
        <dsp:cNvSpPr/>
      </dsp:nvSpPr>
      <dsp:spPr>
        <a:xfrm>
          <a:off x="0" y="3493539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Enterprise-Scale data source for reporting</a:t>
          </a:r>
        </a:p>
      </dsp:txBody>
      <dsp:txXfrm>
        <a:off x="0" y="3493539"/>
        <a:ext cx="10515600" cy="765450"/>
      </dsp:txXfrm>
    </dsp:sp>
    <dsp:sp modelId="{DE9B6C1E-EE0D-4B6B-BB4A-402B30D017CE}">
      <dsp:nvSpPr>
        <dsp:cNvPr id="0" name=""/>
        <dsp:cNvSpPr/>
      </dsp:nvSpPr>
      <dsp:spPr>
        <a:xfrm>
          <a:off x="525780" y="322785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+ Azure Synapse Analytics</a:t>
          </a:r>
        </a:p>
      </dsp:txBody>
      <dsp:txXfrm>
        <a:off x="551719" y="3253798"/>
        <a:ext cx="730904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3018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DirectQuery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Import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663784"/>
        <a:ext cx="4913783" cy="3657369"/>
      </dsp:txXfrm>
    </dsp:sp>
    <dsp:sp modelId="{11577781-B0B0-4371-AF49-F31EBCF78131}">
      <dsp:nvSpPr>
        <dsp:cNvPr id="0" name=""/>
        <dsp:cNvSpPr/>
      </dsp:nvSpPr>
      <dsp:spPr>
        <a:xfrm>
          <a:off x="5601764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3018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80-MB maximum size limit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663784"/>
        <a:ext cx="4913783" cy="3657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47169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Getting the Dataverse data to start flowing to the Azure Data Lake is a matter of clicks.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Comes with a serverless SQL pool endpoint you can query with T-SQL.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Works as a data warehouse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Supports in-place and append modes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Large volumes and complex queries support.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Also supports Spark and SQL Pools</a:t>
          </a:r>
        </a:p>
      </dsp:txBody>
      <dsp:txXfrm>
        <a:off x="51" y="680769"/>
        <a:ext cx="4913783" cy="3623400"/>
      </dsp:txXfrm>
    </dsp:sp>
    <dsp:sp modelId="{11577781-B0B0-4371-AF49-F31EBCF78131}">
      <dsp:nvSpPr>
        <dsp:cNvPr id="0" name=""/>
        <dsp:cNvSpPr/>
      </dsp:nvSpPr>
      <dsp:spPr>
        <a:xfrm>
          <a:off x="5601764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47169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Azure Data Lake and Azure Synapse Analytics are billed on an Azure subscription.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Once the data is out of Dataverse, the configured security model is lost (need to add Row Level Security).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flows from Dataverse to the data lake in near-real time, but there is some lag as compared to the Direct Query approach.</a:t>
          </a:r>
        </a:p>
      </dsp:txBody>
      <dsp:txXfrm>
        <a:off x="5601764" y="680769"/>
        <a:ext cx="4913783" cy="3623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11/19/2021 11:51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11/19/2021 11:51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11/19/2021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11:51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11/19/2021 11:51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0391" y="1474172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12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186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1418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ACE6-AAEA-4560-B626-3D5764BAC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18681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Power Query / SQL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Spark, SQL etc.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Can only be near-real time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744836" y="994811"/>
            <a:ext cx="3831437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Why should I care about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FB89-70F7-4C9D-BF6A-CEB84EE26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1"/>
                </a:solidFill>
              </a:rPr>
              <a:t>As a Dynamics/Power Apps Expert: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Expand the usability / Value of your app for users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Increase adoption </a:t>
            </a:r>
            <a:r>
              <a:rPr lang="en-US" sz="2000">
                <a:solidFill>
                  <a:schemeClr val="accent1"/>
                </a:solidFill>
              </a:rPr>
              <a:t>and the </a:t>
            </a:r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3333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68213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09299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2017</Words>
  <Application>Microsoft Office PowerPoint</Application>
  <PresentationFormat>Widescreen</PresentationFormat>
  <Paragraphs>330</Paragraphs>
  <Slides>33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Lucida Console</vt:lpstr>
      <vt:lpstr>Segoe UI</vt:lpstr>
      <vt:lpstr>Wingdings</vt:lpstr>
      <vt:lpstr>Office Theme</vt:lpstr>
      <vt:lpstr>Dynamics 365/Power Apps  + Power BI</vt:lpstr>
      <vt:lpstr>Why should I care about this?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2021-11-19T17:54:28Z</dcterms:modified>
  <cp:category/>
</cp:coreProperties>
</file>